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43891200" cy="32918400"/>
  <p:notesSz cx="37585650" cy="49523650"/>
  <p:defaultTextStyle>
    <a:defPPr>
      <a:defRPr lang="en-US"/>
    </a:defPPr>
    <a:lvl1pPr marL="0" algn="l" defTabSz="4388901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194450" algn="l" defTabSz="4388901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388901" algn="l" defTabSz="4388901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1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1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0972251" algn="l" defTabSz="4388901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166702" algn="l" defTabSz="4388901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1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555602" algn="l" defTabSz="4388901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152AFE0-8319-824F-9EF7-DAF3BF9FD306}">
          <p14:sldIdLst>
            <p14:sldId id="2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62E90"/>
    <a:srgbClr val="1B0F60"/>
    <a:srgbClr val="3344FF"/>
    <a:srgbClr val="FFC412"/>
    <a:srgbClr val="FFDE29"/>
    <a:srgbClr val="DE6121"/>
    <a:srgbClr val="D09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7" d="100"/>
          <a:sy n="37" d="100"/>
        </p:scale>
        <p:origin x="-80" y="776"/>
      </p:cViewPr>
      <p:guideLst>
        <p:guide orient="horz" pos="10368"/>
        <p:guide pos="215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6287115" cy="2476183"/>
          </a:xfrm>
          <a:prstGeom prst="rect">
            <a:avLst/>
          </a:prstGeom>
        </p:spPr>
        <p:txBody>
          <a:bodyPr vert="horz" lIns="497763" tIns="248881" rIns="497763" bIns="248881" rtlCol="0"/>
          <a:lstStyle>
            <a:lvl1pPr algn="l">
              <a:defRPr sz="65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1289837" y="0"/>
            <a:ext cx="16287115" cy="2476183"/>
          </a:xfrm>
          <a:prstGeom prst="rect">
            <a:avLst/>
          </a:prstGeom>
        </p:spPr>
        <p:txBody>
          <a:bodyPr vert="horz" lIns="497763" tIns="248881" rIns="497763" bIns="248881" rtlCol="0"/>
          <a:lstStyle>
            <a:lvl1pPr algn="r">
              <a:defRPr sz="6500"/>
            </a:lvl1pPr>
          </a:lstStyle>
          <a:p>
            <a:fld id="{0CBE27BE-B45B-4FDF-AF93-FC0BF7049B4A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1913" y="3714750"/>
            <a:ext cx="24761825" cy="1857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97763" tIns="248881" rIns="497763" bIns="2488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758565" y="23523733"/>
            <a:ext cx="30068520" cy="22285643"/>
          </a:xfrm>
          <a:prstGeom prst="rect">
            <a:avLst/>
          </a:prstGeom>
        </p:spPr>
        <p:txBody>
          <a:bodyPr vert="horz" lIns="497763" tIns="248881" rIns="497763" bIns="2488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7038872"/>
            <a:ext cx="16287115" cy="2476183"/>
          </a:xfrm>
          <a:prstGeom prst="rect">
            <a:avLst/>
          </a:prstGeom>
        </p:spPr>
        <p:txBody>
          <a:bodyPr vert="horz" lIns="497763" tIns="248881" rIns="497763" bIns="248881" rtlCol="0" anchor="b"/>
          <a:lstStyle>
            <a:lvl1pPr algn="l">
              <a:defRPr sz="65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1289837" y="47038872"/>
            <a:ext cx="16287115" cy="2476183"/>
          </a:xfrm>
          <a:prstGeom prst="rect">
            <a:avLst/>
          </a:prstGeom>
        </p:spPr>
        <p:txBody>
          <a:bodyPr vert="horz" lIns="497763" tIns="248881" rIns="497763" bIns="248881" rtlCol="0" anchor="b"/>
          <a:lstStyle>
            <a:lvl1pPr algn="r">
              <a:defRPr sz="6500"/>
            </a:lvl1pPr>
          </a:lstStyle>
          <a:p>
            <a:fld id="{62F7DFC3-0A50-4A8D-BCCB-AA8444EDAF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3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901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94450" algn="l" defTabSz="4388901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88901" algn="l" defTabSz="4388901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1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1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972251" algn="l" defTabSz="4388901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3166702" algn="l" defTabSz="4388901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1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555602" algn="l" defTabSz="4388901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DFC3-0A50-4A8D-BCCB-AA8444EDAF2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3"/>
            <a:ext cx="3730752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6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5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3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6"/>
            <a:ext cx="37307520" cy="7200897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450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388901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35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780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25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670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15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560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3"/>
            <a:ext cx="19385280" cy="21724623"/>
          </a:xfrm>
        </p:spPr>
        <p:txBody>
          <a:bodyPr/>
          <a:lstStyle>
            <a:lvl1pPr>
              <a:defRPr sz="13500"/>
            </a:lvl1pPr>
            <a:lvl2pPr>
              <a:defRPr sz="11500"/>
            </a:lvl2pPr>
            <a:lvl3pPr>
              <a:defRPr sz="96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3"/>
            <a:ext cx="19385280" cy="21724623"/>
          </a:xfrm>
        </p:spPr>
        <p:txBody>
          <a:bodyPr/>
          <a:lstStyle>
            <a:lvl1pPr>
              <a:defRPr sz="13500"/>
            </a:lvl1pPr>
            <a:lvl2pPr>
              <a:defRPr sz="11500"/>
            </a:lvl2pPr>
            <a:lvl3pPr>
              <a:defRPr sz="96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3"/>
            <a:ext cx="19392903" cy="307085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450" indent="0">
              <a:buNone/>
              <a:defRPr sz="9600" b="1"/>
            </a:lvl2pPr>
            <a:lvl3pPr marL="4388901" indent="0">
              <a:buNone/>
              <a:defRPr sz="8700" b="1"/>
            </a:lvl3pPr>
            <a:lvl4pPr marL="6583351" indent="0">
              <a:buNone/>
              <a:defRPr sz="7700" b="1"/>
            </a:lvl4pPr>
            <a:lvl5pPr marL="8777801" indent="0">
              <a:buNone/>
              <a:defRPr sz="7700" b="1"/>
            </a:lvl5pPr>
            <a:lvl6pPr marL="10972251" indent="0">
              <a:buNone/>
              <a:defRPr sz="7700" b="1"/>
            </a:lvl6pPr>
            <a:lvl7pPr marL="13166702" indent="0">
              <a:buNone/>
              <a:defRPr sz="7700" b="1"/>
            </a:lvl7pPr>
            <a:lvl8pPr marL="15361152" indent="0">
              <a:buNone/>
              <a:defRPr sz="7700" b="1"/>
            </a:lvl8pPr>
            <a:lvl9pPr marL="17555602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3" cy="18966183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3"/>
            <a:ext cx="19400520" cy="307085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450" indent="0">
              <a:buNone/>
              <a:defRPr sz="9600" b="1"/>
            </a:lvl2pPr>
            <a:lvl3pPr marL="4388901" indent="0">
              <a:buNone/>
              <a:defRPr sz="8700" b="1"/>
            </a:lvl3pPr>
            <a:lvl4pPr marL="6583351" indent="0">
              <a:buNone/>
              <a:defRPr sz="7700" b="1"/>
            </a:lvl4pPr>
            <a:lvl5pPr marL="8777801" indent="0">
              <a:buNone/>
              <a:defRPr sz="7700" b="1"/>
            </a:lvl5pPr>
            <a:lvl6pPr marL="10972251" indent="0">
              <a:buNone/>
              <a:defRPr sz="7700" b="1"/>
            </a:lvl6pPr>
            <a:lvl7pPr marL="13166702" indent="0">
              <a:buNone/>
              <a:defRPr sz="7700" b="1"/>
            </a:lvl7pPr>
            <a:lvl8pPr marL="15361152" indent="0">
              <a:buNone/>
              <a:defRPr sz="7700" b="1"/>
            </a:lvl8pPr>
            <a:lvl9pPr marL="17555602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0"/>
            <a:ext cx="19400520" cy="18966183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3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3"/>
          </a:xfrm>
        </p:spPr>
        <p:txBody>
          <a:bodyPr/>
          <a:lstStyle>
            <a:lvl1pPr>
              <a:defRPr sz="15300"/>
            </a:lvl1pPr>
            <a:lvl2pPr>
              <a:defRPr sz="135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3" cy="22517103"/>
          </a:xfrm>
        </p:spPr>
        <p:txBody>
          <a:bodyPr/>
          <a:lstStyle>
            <a:lvl1pPr marL="0" indent="0">
              <a:buNone/>
              <a:defRPr sz="6700"/>
            </a:lvl1pPr>
            <a:lvl2pPr marL="2194450" indent="0">
              <a:buNone/>
              <a:defRPr sz="5700"/>
            </a:lvl2pPr>
            <a:lvl3pPr marL="4388901" indent="0">
              <a:buNone/>
              <a:defRPr sz="4800"/>
            </a:lvl3pPr>
            <a:lvl4pPr marL="6583351" indent="0">
              <a:buNone/>
              <a:defRPr sz="4300"/>
            </a:lvl4pPr>
            <a:lvl5pPr marL="8777801" indent="0">
              <a:buNone/>
              <a:defRPr sz="4300"/>
            </a:lvl5pPr>
            <a:lvl6pPr marL="10972251" indent="0">
              <a:buNone/>
              <a:defRPr sz="4300"/>
            </a:lvl6pPr>
            <a:lvl7pPr marL="13166702" indent="0">
              <a:buNone/>
              <a:defRPr sz="4300"/>
            </a:lvl7pPr>
            <a:lvl8pPr marL="15361152" indent="0">
              <a:buNone/>
              <a:defRPr sz="4300"/>
            </a:lvl8pPr>
            <a:lvl9pPr marL="17555602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0"/>
            <a:ext cx="26334720" cy="2720343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0" cy="19751040"/>
          </a:xfrm>
        </p:spPr>
        <p:txBody>
          <a:bodyPr/>
          <a:lstStyle>
            <a:lvl1pPr marL="0" indent="0">
              <a:buNone/>
              <a:defRPr sz="15300"/>
            </a:lvl1pPr>
            <a:lvl2pPr marL="2194450" indent="0">
              <a:buNone/>
              <a:defRPr sz="13500"/>
            </a:lvl2pPr>
            <a:lvl3pPr marL="4388901" indent="0">
              <a:buNone/>
              <a:defRPr sz="11500"/>
            </a:lvl3pPr>
            <a:lvl4pPr marL="6583351" indent="0">
              <a:buNone/>
              <a:defRPr sz="9600"/>
            </a:lvl4pPr>
            <a:lvl5pPr marL="8777801" indent="0">
              <a:buNone/>
              <a:defRPr sz="9600"/>
            </a:lvl5pPr>
            <a:lvl6pPr marL="10972251" indent="0">
              <a:buNone/>
              <a:defRPr sz="9600"/>
            </a:lvl6pPr>
            <a:lvl7pPr marL="13166702" indent="0">
              <a:buNone/>
              <a:defRPr sz="9600"/>
            </a:lvl7pPr>
            <a:lvl8pPr marL="15361152" indent="0">
              <a:buNone/>
              <a:defRPr sz="9600"/>
            </a:lvl8pPr>
            <a:lvl9pPr marL="17555602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3"/>
            <a:ext cx="26334720" cy="3863337"/>
          </a:xfrm>
        </p:spPr>
        <p:txBody>
          <a:bodyPr/>
          <a:lstStyle>
            <a:lvl1pPr marL="0" indent="0">
              <a:buNone/>
              <a:defRPr sz="6700"/>
            </a:lvl1pPr>
            <a:lvl2pPr marL="2194450" indent="0">
              <a:buNone/>
              <a:defRPr sz="5700"/>
            </a:lvl2pPr>
            <a:lvl3pPr marL="4388901" indent="0">
              <a:buNone/>
              <a:defRPr sz="4800"/>
            </a:lvl3pPr>
            <a:lvl4pPr marL="6583351" indent="0">
              <a:buNone/>
              <a:defRPr sz="4300"/>
            </a:lvl4pPr>
            <a:lvl5pPr marL="8777801" indent="0">
              <a:buNone/>
              <a:defRPr sz="4300"/>
            </a:lvl5pPr>
            <a:lvl6pPr marL="10972251" indent="0">
              <a:buNone/>
              <a:defRPr sz="4300"/>
            </a:lvl6pPr>
            <a:lvl7pPr marL="13166702" indent="0">
              <a:buNone/>
              <a:defRPr sz="4300"/>
            </a:lvl7pPr>
            <a:lvl8pPr marL="15361152" indent="0">
              <a:buNone/>
              <a:defRPr sz="4300"/>
            </a:lvl8pPr>
            <a:lvl9pPr marL="17555602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80" cy="5486400"/>
          </a:xfrm>
          <a:prstGeom prst="rect">
            <a:avLst/>
          </a:prstGeom>
        </p:spPr>
        <p:txBody>
          <a:bodyPr vert="horz" lIns="438890" tIns="219445" rIns="438890" bIns="21944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3"/>
          </a:xfrm>
          <a:prstGeom prst="rect">
            <a:avLst/>
          </a:prstGeom>
        </p:spPr>
        <p:txBody>
          <a:bodyPr vert="horz" lIns="438890" tIns="219445" rIns="438890" bIns="21944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3"/>
            <a:ext cx="10241280" cy="1752600"/>
          </a:xfrm>
          <a:prstGeom prst="rect">
            <a:avLst/>
          </a:prstGeom>
        </p:spPr>
        <p:txBody>
          <a:bodyPr vert="horz" lIns="438890" tIns="219445" rIns="438890" bIns="219445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C4A70-5C06-4DCE-8B9D-2BE96E360F02}" type="datetimeFigureOut">
              <a:rPr lang="en-US" smtClean="0"/>
              <a:pPr/>
              <a:t>4/4/15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3"/>
            <a:ext cx="13898880" cy="1752600"/>
          </a:xfrm>
          <a:prstGeom prst="rect">
            <a:avLst/>
          </a:prstGeom>
        </p:spPr>
        <p:txBody>
          <a:bodyPr vert="horz" lIns="438890" tIns="219445" rIns="438890" bIns="219445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3"/>
            <a:ext cx="10241280" cy="1752600"/>
          </a:xfrm>
          <a:prstGeom prst="rect">
            <a:avLst/>
          </a:prstGeom>
        </p:spPr>
        <p:txBody>
          <a:bodyPr vert="horz" lIns="438890" tIns="219445" rIns="438890" bIns="219445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F722F-C713-4100-8F78-D4C189D5AE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8901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838" indent="-1645838" algn="l" defTabSz="4388901" rtl="0" eaLnBrk="1" latinLnBrk="0" hangingPunct="1">
        <a:spcBef>
          <a:spcPct val="20000"/>
        </a:spcBef>
        <a:buFont typeface="Arial" pitchFamily="34" charset="0"/>
        <a:buChar char="•"/>
        <a:defRPr sz="153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1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5" algn="l" defTabSz="4388901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6" indent="-1097225" algn="l" defTabSz="4388901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5" algn="l" defTabSz="4388901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6" indent="-1097225" algn="l" defTabSz="4388901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7" indent="-1097225" algn="l" defTabSz="4388901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5" algn="l" defTabSz="4388901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5" algn="l" defTabSz="4388901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1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0" algn="l" defTabSz="4388901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1" algn="l" defTabSz="4388901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1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1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1" algn="l" defTabSz="4388901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2" algn="l" defTabSz="4388901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1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2" algn="l" defTabSz="4388901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8" Type="http://schemas.openxmlformats.org/officeDocument/2006/relationships/image" Target="../media/image6.png"/><Relationship Id="rId9" Type="http://schemas.openxmlformats.org/officeDocument/2006/relationships/image" Target="../media/image7.emf"/><Relationship Id="rId10" Type="http://schemas.openxmlformats.org/officeDocument/2006/relationships/image" Target="../media/image8.emf"/><Relationship Id="rId11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33832800" y="5486401"/>
            <a:ext cx="9710057" cy="24383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11887200" y="4604657"/>
            <a:ext cx="20269199" cy="25189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sz="3600" dirty="0"/>
          </a:p>
        </p:txBody>
      </p:sp>
      <p:sp>
        <p:nvSpPr>
          <p:cNvPr id="70" name="Rectangle 69"/>
          <p:cNvSpPr/>
          <p:nvPr/>
        </p:nvSpPr>
        <p:spPr>
          <a:xfrm>
            <a:off x="990600" y="4898571"/>
            <a:ext cx="9470572" cy="25124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895600" y="152400"/>
            <a:ext cx="39471600" cy="1741133"/>
          </a:xfrm>
          <a:prstGeom prst="rect">
            <a:avLst/>
          </a:prstGeom>
          <a:solidFill>
            <a:srgbClr val="FFC412"/>
          </a:solidFill>
        </p:spPr>
        <p:txBody>
          <a:bodyPr wrap="square" lIns="78373" tIns="39187" rIns="78373" bIns="39187" rtlCol="0">
            <a:spAutoFit/>
          </a:bodyPr>
          <a:lstStyle/>
          <a:p>
            <a:r>
              <a:rPr lang="en-US" sz="5400" b="1" dirty="0">
                <a:solidFill>
                  <a:srgbClr val="000000"/>
                </a:solidFill>
              </a:rPr>
              <a:t>Changes in morphological and microbial characteristics of cultured rainbow trout (</a:t>
            </a:r>
            <a:r>
              <a:rPr lang="en-US" sz="5400" b="1" i="1" dirty="0" err="1">
                <a:solidFill>
                  <a:srgbClr val="000000"/>
                </a:solidFill>
              </a:rPr>
              <a:t>Oncorhynchus</a:t>
            </a:r>
            <a:r>
              <a:rPr lang="en-US" sz="5400" b="1" i="1" dirty="0">
                <a:solidFill>
                  <a:srgbClr val="000000"/>
                </a:solidFill>
              </a:rPr>
              <a:t> </a:t>
            </a:r>
            <a:r>
              <a:rPr lang="en-US" sz="5400" b="1" i="1" dirty="0" err="1">
                <a:solidFill>
                  <a:srgbClr val="000000"/>
                </a:solidFill>
              </a:rPr>
              <a:t>mykiss</a:t>
            </a:r>
            <a:r>
              <a:rPr lang="en-US" sz="5400" b="1" dirty="0">
                <a:solidFill>
                  <a:srgbClr val="000000"/>
                </a:solidFill>
              </a:rPr>
              <a:t>) in relation to diet </a:t>
            </a:r>
            <a:r>
              <a:rPr lang="en-US" sz="5400" b="1" dirty="0" smtClean="0">
                <a:solidFill>
                  <a:srgbClr val="000000"/>
                </a:solidFill>
              </a:rPr>
              <a:t>types</a:t>
            </a:r>
          </a:p>
          <a:p>
            <a:pPr algn="ctr"/>
            <a:r>
              <a:rPr lang="en-US" sz="5400" b="1" dirty="0" smtClean="0">
                <a:solidFill>
                  <a:srgbClr val="000000"/>
                </a:solidFill>
              </a:rPr>
              <a:t> and different </a:t>
            </a:r>
            <a:r>
              <a:rPr lang="en-US" sz="5400" b="1" dirty="0">
                <a:solidFill>
                  <a:srgbClr val="000000"/>
                </a:solidFill>
              </a:rPr>
              <a:t>culturing </a:t>
            </a:r>
            <a:r>
              <a:rPr lang="en-US" sz="5400" b="1" dirty="0" smtClean="0">
                <a:solidFill>
                  <a:srgbClr val="000000"/>
                </a:solidFill>
              </a:rPr>
              <a:t>temperatures</a:t>
            </a:r>
            <a:endParaRPr lang="en-US" sz="5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7903029" y="2971800"/>
            <a:ext cx="31154914" cy="1648800"/>
          </a:xfrm>
          <a:prstGeom prst="rect">
            <a:avLst/>
          </a:prstGeom>
          <a:noFill/>
        </p:spPr>
        <p:txBody>
          <a:bodyPr wrap="square" lIns="78373" tIns="39187" rIns="78373" bIns="39187" rtlCol="0">
            <a:spAutoFit/>
          </a:bodyPr>
          <a:lstStyle/>
          <a:p>
            <a:pPr algn="ctr"/>
            <a:r>
              <a:rPr lang="en-US" sz="5100" dirty="0" smtClean="0">
                <a:solidFill>
                  <a:schemeClr val="bg1"/>
                </a:solidFill>
                <a:latin typeface="Garamond Premr Pro Smbd"/>
                <a:cs typeface="Garamond Premr Pro Smbd"/>
              </a:rPr>
              <a:t>Names</a:t>
            </a:r>
          </a:p>
          <a:p>
            <a:pPr algn="ctr"/>
            <a:r>
              <a:rPr lang="en-US" sz="5100" dirty="0" smtClean="0">
                <a:solidFill>
                  <a:schemeClr val="bg1"/>
                </a:solidFill>
                <a:latin typeface="Garamond Premr Pro Smbd"/>
                <a:cs typeface="Garamond Premr Pro Smbd"/>
              </a:rPr>
              <a:t>Montana </a:t>
            </a:r>
            <a:r>
              <a:rPr lang="en-US" sz="5100" dirty="0" smtClean="0">
                <a:solidFill>
                  <a:schemeClr val="bg1"/>
                </a:solidFill>
                <a:latin typeface="Garamond Premr Pro Smbd"/>
                <a:cs typeface="Garamond Premr Pro Smbd"/>
              </a:rPr>
              <a:t>State University, Bozeman, MT 59715</a:t>
            </a:r>
            <a:endParaRPr lang="en-US" sz="5100" dirty="0">
              <a:solidFill>
                <a:schemeClr val="bg1"/>
              </a:solidFill>
              <a:latin typeface="Garamond Premr Pro Smbd"/>
              <a:cs typeface="Garamond Premr Pro Smbd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909000" y="5079630"/>
            <a:ext cx="9628036" cy="863970"/>
          </a:xfrm>
          <a:prstGeom prst="rect">
            <a:avLst/>
          </a:prstGeom>
          <a:solidFill>
            <a:srgbClr val="FFC412"/>
          </a:solidFill>
          <a:ln>
            <a:solidFill>
              <a:srgbClr val="FFC412"/>
            </a:solidFill>
          </a:ln>
        </p:spPr>
        <p:txBody>
          <a:bodyPr wrap="square" lIns="78373" tIns="39187" rIns="78373" bIns="39187" rtlCol="0">
            <a:spAutoFit/>
          </a:bodyPr>
          <a:lstStyle/>
          <a:p>
            <a:pPr algn="ctr"/>
            <a:r>
              <a:rPr lang="en-US" sz="5100" b="1" dirty="0" smtClean="0">
                <a:solidFill>
                  <a:srgbClr val="000000"/>
                </a:solidFill>
                <a:latin typeface="Helvetica"/>
                <a:cs typeface="Helvetica"/>
              </a:rPr>
              <a:t>Microbial profiles</a:t>
            </a:r>
            <a:endParaRPr lang="en-US" sz="51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876343" y="21227432"/>
            <a:ext cx="9633857" cy="870568"/>
          </a:xfrm>
          <a:prstGeom prst="rect">
            <a:avLst/>
          </a:prstGeom>
          <a:solidFill>
            <a:srgbClr val="FFC412"/>
          </a:solidFill>
          <a:ln>
            <a:solidFill>
              <a:srgbClr val="FFC412"/>
            </a:solidFill>
          </a:ln>
        </p:spPr>
        <p:txBody>
          <a:bodyPr wrap="square" lIns="78373" tIns="39187" rIns="78373" bIns="39187" rtlCol="0">
            <a:spAutoFit/>
          </a:bodyPr>
          <a:lstStyle/>
          <a:p>
            <a:pPr algn="ctr"/>
            <a:r>
              <a:rPr lang="en-US" sz="5100" b="1" dirty="0" smtClean="0">
                <a:solidFill>
                  <a:srgbClr val="000000"/>
                </a:solidFill>
                <a:latin typeface="+mj-lt"/>
              </a:rPr>
              <a:t>Acknowledgement</a:t>
            </a:r>
            <a:endParaRPr lang="en-US" sz="51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90600" y="4724400"/>
            <a:ext cx="9525000" cy="863970"/>
          </a:xfrm>
          <a:prstGeom prst="rect">
            <a:avLst/>
          </a:prstGeom>
          <a:solidFill>
            <a:srgbClr val="FFC412"/>
          </a:solidFill>
          <a:ln>
            <a:solidFill>
              <a:srgbClr val="FFDE29"/>
            </a:solidFill>
          </a:ln>
        </p:spPr>
        <p:txBody>
          <a:bodyPr wrap="square" lIns="78373" tIns="39187" rIns="78373" bIns="39187" rtlCol="0">
            <a:spAutoFit/>
          </a:bodyPr>
          <a:lstStyle/>
          <a:p>
            <a:pPr algn="ctr"/>
            <a:r>
              <a:rPr lang="en-US" sz="5100" b="1" dirty="0" smtClean="0">
                <a:latin typeface="Helvetica"/>
                <a:cs typeface="Helvetica"/>
              </a:rPr>
              <a:t>Overview</a:t>
            </a:r>
            <a:endParaRPr lang="en-US" sz="5100" b="1" dirty="0">
              <a:latin typeface="Helvetica"/>
              <a:cs typeface="Helvetic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63486" y="5867400"/>
            <a:ext cx="7867859" cy="12821092"/>
          </a:xfrm>
          <a:prstGeom prst="rect">
            <a:avLst/>
          </a:prstGeom>
          <a:noFill/>
        </p:spPr>
        <p:txBody>
          <a:bodyPr wrap="square" lIns="78373" tIns="39187" rIns="78373" bIns="39187" rtlCol="0">
            <a:spAutoFit/>
          </a:bodyPr>
          <a:lstStyle/>
          <a:p>
            <a:pPr marL="400030" indent="-400030" algn="just">
              <a:buFont typeface="Arial" pitchFamily="34" charset="0"/>
              <a:buChar char="•"/>
            </a:pPr>
            <a:r>
              <a:rPr lang="en-US" sz="3600" dirty="0" smtClean="0">
                <a:latin typeface="Garamond Premr Pro"/>
                <a:cs typeface="Garamond Premr Pro"/>
              </a:rPr>
              <a:t>Culture temperature is an important factor in fish management. It affects  metabolic rates of rainbow trout, but how it altered nutrient utilization is not fully understood.</a:t>
            </a:r>
          </a:p>
          <a:p>
            <a:pPr marL="400030" indent="-400030">
              <a:buFont typeface="Arial" pitchFamily="34" charset="0"/>
              <a:buChar char="•"/>
            </a:pPr>
            <a:endParaRPr lang="en-US" sz="3600" dirty="0">
              <a:latin typeface="Garamond Premr Pro"/>
              <a:cs typeface="Garamond Premr Pro"/>
            </a:endParaRPr>
          </a:p>
          <a:p>
            <a:pPr marL="400030" indent="-400030" algn="just">
              <a:buFont typeface="Arial" pitchFamily="34" charset="0"/>
              <a:buChar char="•"/>
            </a:pPr>
            <a:r>
              <a:rPr lang="en-US" sz="3600" dirty="0" smtClean="0">
                <a:latin typeface="Garamond Premr Pro"/>
                <a:cs typeface="Garamond Premr Pro"/>
              </a:rPr>
              <a:t>Two diets were formulated and balanced to supply </a:t>
            </a:r>
            <a:r>
              <a:rPr lang="en-US" sz="3600" dirty="0" smtClean="0">
                <a:latin typeface="Garamond prempr pro"/>
                <a:cs typeface="Garamond prempr pro"/>
              </a:rPr>
              <a:t>about </a:t>
            </a:r>
            <a:r>
              <a:rPr lang="en-US" sz="3600" dirty="0">
                <a:latin typeface="Garamond prempr pro"/>
                <a:cs typeface="Garamond prempr pro"/>
              </a:rPr>
              <a:t>4700 calories/g digestible energy </a:t>
            </a:r>
            <a:r>
              <a:rPr lang="en-US" sz="3600" dirty="0" smtClean="0">
                <a:latin typeface="Garamond prempr pro"/>
                <a:cs typeface="Garamond prempr pro"/>
              </a:rPr>
              <a:t>with 40% digestible protein and 20% lipids.</a:t>
            </a:r>
          </a:p>
          <a:p>
            <a:pPr marL="400030" indent="-400030">
              <a:buFont typeface="Arial" pitchFamily="34" charset="0"/>
              <a:buChar char="•"/>
            </a:pPr>
            <a:endParaRPr lang="en-US" sz="3600" dirty="0">
              <a:latin typeface="Garamond prempr pro"/>
              <a:cs typeface="Garamond prempr pro"/>
            </a:endParaRPr>
          </a:p>
          <a:p>
            <a:pPr marL="400030" indent="-400030" algn="just">
              <a:buFont typeface="Arial" pitchFamily="34" charset="0"/>
              <a:buChar char="•"/>
            </a:pPr>
            <a:r>
              <a:rPr lang="en-US" sz="3600" dirty="0" smtClean="0">
                <a:latin typeface="Garamond premr pro"/>
                <a:cs typeface="Garamond premr pro"/>
              </a:rPr>
              <a:t>Rainbow </a:t>
            </a:r>
            <a:r>
              <a:rPr lang="en-US" sz="3600" dirty="0" smtClean="0">
                <a:latin typeface="Garamond premr pro"/>
                <a:cs typeface="Garamond premr pro"/>
              </a:rPr>
              <a:t>trout were fed the experimental diets for 12-week period in a </a:t>
            </a:r>
            <a:r>
              <a:rPr lang="en-US" sz="3600" dirty="0">
                <a:latin typeface="Garamond premr pro"/>
                <a:cs typeface="Garamond premr pro"/>
              </a:rPr>
              <a:t>recirculating system </a:t>
            </a:r>
            <a:r>
              <a:rPr lang="en-US" sz="3600" dirty="0" smtClean="0">
                <a:latin typeface="Garamond premr pro"/>
                <a:cs typeface="Garamond premr pro"/>
              </a:rPr>
              <a:t>at maintained at normal temperature </a:t>
            </a:r>
            <a:r>
              <a:rPr lang="en-US" sz="3600" dirty="0">
                <a:latin typeface="Garamond premr pro"/>
                <a:cs typeface="Garamond premr pro"/>
              </a:rPr>
              <a:t>of </a:t>
            </a:r>
            <a:r>
              <a:rPr lang="en-US" sz="3600" dirty="0" smtClean="0">
                <a:latin typeface="Garamond premr pro"/>
                <a:cs typeface="Garamond premr pro"/>
              </a:rPr>
              <a:t>15</a:t>
            </a:r>
            <a:r>
              <a:rPr lang="en-US" sz="3600" dirty="0">
                <a:latin typeface="Garamond premr pro"/>
                <a:cs typeface="Garamond premr pro"/>
              </a:rPr>
              <a:t>°</a:t>
            </a:r>
            <a:r>
              <a:rPr lang="en-US" sz="3600" dirty="0" smtClean="0">
                <a:latin typeface="Garamond premr pro"/>
                <a:cs typeface="Garamond premr pro"/>
              </a:rPr>
              <a:t>C </a:t>
            </a:r>
            <a:r>
              <a:rPr lang="en-US" sz="3600" dirty="0">
                <a:latin typeface="Garamond premr pro"/>
                <a:cs typeface="Garamond premr pro"/>
              </a:rPr>
              <a:t>and </a:t>
            </a:r>
            <a:r>
              <a:rPr lang="en-US" sz="3600" dirty="0" smtClean="0">
                <a:latin typeface="Garamond premr pro"/>
                <a:cs typeface="Garamond premr pro"/>
              </a:rPr>
              <a:t>elevated temperature of 18 </a:t>
            </a:r>
            <a:r>
              <a:rPr lang="en-US" sz="3600" dirty="0">
                <a:latin typeface="Garamond premr pro"/>
                <a:cs typeface="Garamond premr pro"/>
              </a:rPr>
              <a:t>°</a:t>
            </a:r>
            <a:r>
              <a:rPr lang="en-US" sz="3600" dirty="0" smtClean="0">
                <a:latin typeface="Garamond premr pro"/>
                <a:cs typeface="Garamond premr pro"/>
              </a:rPr>
              <a:t>C.</a:t>
            </a:r>
          </a:p>
          <a:p>
            <a:pPr marL="400030" indent="-400030">
              <a:buFont typeface="Arial" pitchFamily="34" charset="0"/>
              <a:buChar char="•"/>
            </a:pPr>
            <a:endParaRPr lang="en-US" sz="3600" dirty="0">
              <a:latin typeface="Garamond premr pro"/>
              <a:cs typeface="Garamond premr pro"/>
            </a:endParaRPr>
          </a:p>
          <a:p>
            <a:pPr marL="400030" indent="-400030" algn="just">
              <a:buFont typeface="Arial" pitchFamily="34" charset="0"/>
              <a:buChar char="•"/>
            </a:pPr>
            <a:r>
              <a:rPr lang="en-US" sz="3600" dirty="0" smtClean="0">
                <a:latin typeface="Garamond premr pro"/>
                <a:cs typeface="Garamond premr pro"/>
              </a:rPr>
              <a:t>Growth</a:t>
            </a:r>
            <a:r>
              <a:rPr lang="en-US" sz="3600" dirty="0" smtClean="0">
                <a:latin typeface="Garamond premr pro"/>
                <a:cs typeface="Garamond premr pro"/>
              </a:rPr>
              <a:t>, nutrient </a:t>
            </a:r>
            <a:r>
              <a:rPr lang="en-US" sz="3600" dirty="0" smtClean="0">
                <a:latin typeface="Garamond premr pro"/>
                <a:cs typeface="Garamond premr pro"/>
              </a:rPr>
              <a:t>utilization,  </a:t>
            </a:r>
            <a:r>
              <a:rPr lang="en-US" sz="3600" dirty="0" smtClean="0">
                <a:latin typeface="Garamond premr pro"/>
                <a:cs typeface="Garamond premr pro"/>
              </a:rPr>
              <a:t>microbial </a:t>
            </a:r>
            <a:r>
              <a:rPr lang="en-US" sz="3600" dirty="0" smtClean="0">
                <a:latin typeface="Garamond premr pro"/>
                <a:cs typeface="Garamond premr pro"/>
              </a:rPr>
              <a:t>profiles and metabolomics of fish fed the experimental diets were analyzed .</a:t>
            </a:r>
            <a:endParaRPr lang="en-US" sz="2400" dirty="0">
              <a:latin typeface="Garamond premr pro"/>
              <a:cs typeface="Garamond premr pro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3182600" y="15479486"/>
            <a:ext cx="17562448" cy="571582"/>
          </a:xfrm>
          <a:prstGeom prst="rect">
            <a:avLst/>
          </a:prstGeom>
          <a:noFill/>
        </p:spPr>
        <p:txBody>
          <a:bodyPr wrap="square" lIns="78373" tIns="39187" rIns="78373" bIns="39187" rtlCol="0">
            <a:spAutoFit/>
          </a:bodyPr>
          <a:lstStyle/>
          <a:p>
            <a:r>
              <a:rPr lang="en-US" sz="3200" dirty="0" smtClean="0">
                <a:latin typeface="Garamond Premr Pro Med Capt"/>
                <a:cs typeface="Garamond Premr Pro Med Capt"/>
              </a:rPr>
              <a:t>Growth characteristics and nutrients retention of rainbow trout at 15</a:t>
            </a:r>
            <a:r>
              <a:rPr lang="en-US" sz="3200" dirty="0">
                <a:latin typeface="Garamond premr pro"/>
                <a:cs typeface="Garamond premr pro"/>
              </a:rPr>
              <a:t>°C </a:t>
            </a:r>
            <a:r>
              <a:rPr lang="en-US" sz="3200" dirty="0" smtClean="0">
                <a:latin typeface="Garamond premr pro"/>
                <a:cs typeface="Garamond premr pro"/>
              </a:rPr>
              <a:t> and 18</a:t>
            </a:r>
            <a:r>
              <a:rPr lang="en-US" sz="3200" dirty="0">
                <a:latin typeface="Garamond premr pro"/>
                <a:cs typeface="Garamond premr pro"/>
              </a:rPr>
              <a:t>°C </a:t>
            </a:r>
            <a:r>
              <a:rPr lang="en-US" sz="3200" dirty="0" smtClean="0">
                <a:latin typeface="Garamond premr pro"/>
                <a:cs typeface="Garamond premr pro"/>
              </a:rPr>
              <a:t> temperatures</a:t>
            </a:r>
            <a:r>
              <a:rPr lang="en-US" sz="3200" dirty="0" smtClean="0">
                <a:latin typeface="Garamond Premr Pro Med Capt"/>
                <a:cs typeface="Garamond Premr Pro Med Capt"/>
              </a:rPr>
              <a:t> </a:t>
            </a:r>
            <a:endParaRPr lang="en-US" sz="3200" dirty="0">
              <a:latin typeface="Garamond Premr Pro Med Capt"/>
              <a:cs typeface="Garamond Premr Pro Med Cap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3080405" y="15283543"/>
            <a:ext cx="18923595" cy="7707086"/>
          </a:xfrm>
          <a:prstGeom prst="rect">
            <a:avLst/>
          </a:prstGeom>
          <a:noFill/>
          <a:ln w="127000">
            <a:solidFill>
              <a:srgbClr val="262E9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990600" y="18643230"/>
            <a:ext cx="9448800" cy="863970"/>
          </a:xfrm>
          <a:prstGeom prst="rect">
            <a:avLst/>
          </a:prstGeom>
          <a:solidFill>
            <a:srgbClr val="FFDE29"/>
          </a:solidFill>
          <a:ln>
            <a:solidFill>
              <a:srgbClr val="FFDE29"/>
            </a:solidFill>
          </a:ln>
        </p:spPr>
        <p:txBody>
          <a:bodyPr wrap="square" lIns="78373" tIns="39187" rIns="78373" bIns="39187" rtlCol="0">
            <a:spAutoFit/>
          </a:bodyPr>
          <a:lstStyle/>
          <a:p>
            <a:pPr algn="ctr"/>
            <a:r>
              <a:rPr lang="en-US" sz="5100" b="1" dirty="0" smtClean="0">
                <a:solidFill>
                  <a:srgbClr val="000000"/>
                </a:solidFill>
                <a:latin typeface="Helvetica"/>
                <a:cs typeface="Helvetica"/>
              </a:rPr>
              <a:t>Experimental diets</a:t>
            </a:r>
            <a:endParaRPr lang="en-US" sz="51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1887200" y="4724400"/>
            <a:ext cx="20269199" cy="1045029"/>
          </a:xfrm>
          <a:prstGeom prst="rect">
            <a:avLst/>
          </a:prstGeom>
          <a:solidFill>
            <a:srgbClr val="FFC41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rtlCol="0" anchor="ctr"/>
          <a:lstStyle/>
          <a:p>
            <a:pPr algn="ctr"/>
            <a:r>
              <a:rPr lang="en-US" sz="5400" b="1" dirty="0" smtClean="0">
                <a:solidFill>
                  <a:srgbClr val="000000"/>
                </a:solidFill>
              </a:rPr>
              <a:t>Cultured Temperature profiles</a:t>
            </a:r>
            <a:endParaRPr lang="en-US" sz="5400" b="1" dirty="0">
              <a:solidFill>
                <a:srgbClr val="00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963400" y="24079200"/>
            <a:ext cx="20193000" cy="863970"/>
          </a:xfrm>
          <a:prstGeom prst="rect">
            <a:avLst/>
          </a:prstGeom>
          <a:solidFill>
            <a:srgbClr val="FFC412"/>
          </a:solidFill>
          <a:ln>
            <a:solidFill>
              <a:srgbClr val="FFC412"/>
            </a:solidFill>
          </a:ln>
        </p:spPr>
        <p:txBody>
          <a:bodyPr wrap="square" lIns="78373" tIns="39187" rIns="78373" bIns="39187" rtlCol="0">
            <a:spAutoFit/>
          </a:bodyPr>
          <a:lstStyle/>
          <a:p>
            <a:pPr algn="ctr"/>
            <a:r>
              <a:rPr lang="en-US" sz="5100" b="1" dirty="0" smtClean="0">
                <a:solidFill>
                  <a:srgbClr val="000000"/>
                </a:solidFill>
              </a:rPr>
              <a:t>Microbial profiles</a:t>
            </a:r>
            <a:endParaRPr lang="en-US" sz="5100" b="1" dirty="0">
              <a:solidFill>
                <a:srgbClr val="000000"/>
              </a:solidFill>
            </a:endParaRPr>
          </a:p>
        </p:txBody>
      </p:sp>
      <p:graphicFrame>
        <p:nvGraphicFramePr>
          <p:cNvPr id="35" name="Table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671048"/>
              </p:ext>
            </p:extLst>
          </p:nvPr>
        </p:nvGraphicFramePr>
        <p:xfrm>
          <a:off x="1447800" y="19964398"/>
          <a:ext cx="8839200" cy="7991856"/>
        </p:xfrm>
        <a:graphic>
          <a:graphicData uri="http://schemas.openxmlformats.org/drawingml/2006/table">
            <a:tbl>
              <a:tblPr firstRow="1" firstCol="1" bandRow="1"/>
              <a:tblGrid>
                <a:gridCol w="4192808"/>
                <a:gridCol w="2208896"/>
                <a:gridCol w="2437496"/>
              </a:tblGrid>
              <a:tr h="288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j-lt"/>
                          <a:ea typeface="Times New Roman"/>
                        </a:rPr>
                        <a:t>Fishmeal</a:t>
                      </a:r>
                      <a:r>
                        <a:rPr lang="en-US" sz="2400" b="1" baseline="0" dirty="0" smtClean="0">
                          <a:effectLst/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en-US" sz="2400" b="1" dirty="0" smtClean="0">
                          <a:effectLst/>
                          <a:latin typeface="+mj-lt"/>
                          <a:ea typeface="Times New Roman"/>
                        </a:rPr>
                        <a:t>Diet</a:t>
                      </a:r>
                      <a:endParaRPr lang="en-US" sz="24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j-lt"/>
                          <a:ea typeface="Times New Roman"/>
                        </a:rPr>
                        <a:t>Plant protein</a:t>
                      </a:r>
                      <a:r>
                        <a:rPr lang="en-US" sz="2400" b="1" baseline="0" dirty="0" smtClean="0">
                          <a:effectLst/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en-US" sz="2400" b="1" dirty="0" smtClean="0">
                          <a:effectLst/>
                          <a:latin typeface="+mj-lt"/>
                          <a:ea typeface="Times New Roman"/>
                        </a:rPr>
                        <a:t>Diet</a:t>
                      </a:r>
                      <a:endParaRPr lang="en-US" sz="24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MFM SS mean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16.65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Chicken 42 - ADF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13.02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j-lt"/>
                          <a:ea typeface="Times New Roman"/>
                        </a:rPr>
                        <a:t>Blood meal</a:t>
                      </a:r>
                      <a:endParaRPr lang="en-US" sz="24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4.00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Corn Protein Concentrate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9.50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20.30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Soybean Meal 48%CP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10.00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10.00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Soy Protein Concentrate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0.00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20.30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Wheat flour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21.98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17.83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Menhaden fish oil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15.37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18.34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Lecithin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1.00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1.00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Stay-C 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0.15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0.15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Monocalcium </a:t>
                      </a:r>
                      <a:r>
                        <a:rPr lang="en-US" sz="2400" b="1" dirty="0" smtClean="0">
                          <a:effectLst/>
                          <a:latin typeface="+mj-lt"/>
                          <a:ea typeface="Times New Roman"/>
                        </a:rPr>
                        <a:t>phosphate</a:t>
                      </a:r>
                      <a:endParaRPr lang="en-US" sz="24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1.40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3.80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Choline Cl 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1.00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1.00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DL-Methionine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0.49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0.64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Lysine HCl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2.19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3.11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j-lt"/>
                          <a:ea typeface="Times New Roman"/>
                        </a:rPr>
                        <a:t>Threonine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0.47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0.75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Yttrium oxide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0.10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0.10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75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j-lt"/>
                          <a:ea typeface="Times New Roman"/>
                        </a:rPr>
                        <a:t>Vitamin</a:t>
                      </a:r>
                      <a:r>
                        <a:rPr lang="en-US" sz="2400" b="1" baseline="0" dirty="0" smtClean="0">
                          <a:effectLst/>
                          <a:latin typeface="+mj-lt"/>
                          <a:ea typeface="Times New Roman"/>
                        </a:rPr>
                        <a:t> Mineral premixes and supplements</a:t>
                      </a:r>
                      <a:endParaRPr lang="en-US" sz="24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j-lt"/>
                          <a:ea typeface="Times New Roman"/>
                        </a:rPr>
                        <a:t>2.83</a:t>
                      </a:r>
                      <a:endParaRPr lang="en-US" sz="24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j-lt"/>
                          <a:ea typeface="Times New Roman"/>
                        </a:rPr>
                        <a:t>2.83</a:t>
                      </a:r>
                      <a:endParaRPr lang="en-US" sz="24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0" y="16078200"/>
            <a:ext cx="6883400" cy="5162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9600" y="16078200"/>
            <a:ext cx="6705600" cy="5029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7000" y="16078200"/>
            <a:ext cx="6172200" cy="5029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400" y="6248400"/>
            <a:ext cx="9144000" cy="7696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50400" y="6553200"/>
            <a:ext cx="9550400" cy="71628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718000"/>
            <a:ext cx="8686800" cy="315285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0" y="29718000"/>
            <a:ext cx="7772400" cy="314074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59200" y="29794200"/>
            <a:ext cx="2724150" cy="31242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18400" y="29870400"/>
            <a:ext cx="10591800" cy="304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106400" y="21085076"/>
            <a:ext cx="1842854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Fish weight was affected by diet types. Growth was higher in fish fed fishmeal diet than those fed</a:t>
            </a:r>
          </a:p>
          <a:p>
            <a:r>
              <a:rPr lang="en-US" sz="3600" dirty="0"/>
              <a:t>PPD diet. Elevated temperature reduced fish growth in both diet. Protein retention efficiency and</a:t>
            </a:r>
          </a:p>
          <a:p>
            <a:r>
              <a:rPr lang="en-US" sz="3600" dirty="0"/>
              <a:t>Digestibility of energy was reduced by elevated temperature in both diet </a:t>
            </a:r>
            <a:r>
              <a:rPr lang="en-US" sz="3600" dirty="0" smtClean="0"/>
              <a:t>types.</a:t>
            </a:r>
            <a:endParaRPr lang="en-US" sz="3600" dirty="0"/>
          </a:p>
          <a:p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9278600" y="29870400"/>
            <a:ext cx="13563600" cy="28623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 smtClean="0">
                <a:latin typeface="Bookman Old Style"/>
                <a:cs typeface="Bookman Old Style"/>
              </a:rPr>
              <a:t>National Institute of Standards and Technology Hollings marine Laboratory, Charleston, SC</a:t>
            </a:r>
            <a:endParaRPr lang="en-US" sz="6000" b="1" dirty="0">
              <a:latin typeface="Bookman Old Style"/>
              <a:cs typeface="Bookman Old Style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5125</TotalTime>
  <Words>304</Words>
  <Application>Microsoft Macintosh PowerPoint</Application>
  <PresentationFormat>Custom</PresentationFormat>
  <Paragraphs>87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Purdue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template</dc:creator>
  <cp:lastModifiedBy>Omolola Betiku</cp:lastModifiedBy>
  <cp:revision>73</cp:revision>
  <dcterms:created xsi:type="dcterms:W3CDTF">2012-08-23T21:28:28Z</dcterms:created>
  <dcterms:modified xsi:type="dcterms:W3CDTF">2015-04-06T18:23:29Z</dcterms:modified>
</cp:coreProperties>
</file>